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4"/>
  </p:sldMasterIdLst>
  <p:notesMasterIdLst>
    <p:notesMasterId r:id="rId12"/>
  </p:notesMasterIdLst>
  <p:sldIdLst>
    <p:sldId id="318" r:id="rId5"/>
    <p:sldId id="313" r:id="rId6"/>
    <p:sldId id="310" r:id="rId7"/>
    <p:sldId id="315" r:id="rId8"/>
    <p:sldId id="316" r:id="rId9"/>
    <p:sldId id="317" r:id="rId10"/>
    <p:sldId id="31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51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38" autoAdjust="0"/>
    <p:restoredTop sz="84970" autoAdjust="0"/>
  </p:normalViewPr>
  <p:slideViewPr>
    <p:cSldViewPr snapToGrid="0">
      <p:cViewPr>
        <p:scale>
          <a:sx n="59" d="100"/>
          <a:sy n="59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3B8016-2521-459A-B590-E6F0B5F29D4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D85E3DB-D77C-44A9-9194-687C0D0F247F}">
      <dgm:prSet phldrT="[Text]"/>
      <dgm:spPr/>
      <dgm:t>
        <a:bodyPr/>
        <a:lstStyle/>
        <a:p>
          <a:r>
            <a:rPr lang="en-IN" dirty="0"/>
            <a:t>IMPORTANCE OF EXPORT </a:t>
          </a:r>
        </a:p>
      </dgm:t>
    </dgm:pt>
    <dgm:pt modelId="{6CF1D96F-0AEB-4492-922A-6AB044C02649}" type="parTrans" cxnId="{D5CF02E0-F169-4057-9CD3-B3A8703CEB21}">
      <dgm:prSet/>
      <dgm:spPr/>
      <dgm:t>
        <a:bodyPr/>
        <a:lstStyle/>
        <a:p>
          <a:endParaRPr lang="en-IN"/>
        </a:p>
      </dgm:t>
    </dgm:pt>
    <dgm:pt modelId="{5AC47A33-E48F-4FF0-AE1C-E2F1BE95CCF4}" type="sibTrans" cxnId="{D5CF02E0-F169-4057-9CD3-B3A8703CEB21}">
      <dgm:prSet/>
      <dgm:spPr/>
      <dgm:t>
        <a:bodyPr/>
        <a:lstStyle/>
        <a:p>
          <a:endParaRPr lang="en-IN"/>
        </a:p>
      </dgm:t>
    </dgm:pt>
    <dgm:pt modelId="{F2FD0D0E-7CBB-4397-B83D-71AB14CF2ECE}">
      <dgm:prSet phldrT="[Text]"/>
      <dgm:spPr/>
      <dgm:t>
        <a:bodyPr/>
        <a:lstStyle/>
        <a:p>
          <a:r>
            <a:rPr lang="en-IN" dirty="0"/>
            <a:t>TO NATION </a:t>
          </a:r>
        </a:p>
      </dgm:t>
    </dgm:pt>
    <dgm:pt modelId="{93D4843E-CDC9-4984-8A81-CA07E11D2372}" type="parTrans" cxnId="{4A519E36-F92D-4333-8D5B-2E38D0EBEB68}">
      <dgm:prSet/>
      <dgm:spPr/>
      <dgm:t>
        <a:bodyPr/>
        <a:lstStyle/>
        <a:p>
          <a:endParaRPr lang="en-IN"/>
        </a:p>
      </dgm:t>
    </dgm:pt>
    <dgm:pt modelId="{5B07C16F-62F9-43E1-A180-7688C3C9D4F4}" type="sibTrans" cxnId="{4A519E36-F92D-4333-8D5B-2E38D0EBEB68}">
      <dgm:prSet/>
      <dgm:spPr/>
      <dgm:t>
        <a:bodyPr/>
        <a:lstStyle/>
        <a:p>
          <a:endParaRPr lang="en-IN"/>
        </a:p>
      </dgm:t>
    </dgm:pt>
    <dgm:pt modelId="{96B39766-A7D6-404A-AD9A-15B10C509E55}">
      <dgm:prSet phldrT="[Text]"/>
      <dgm:spPr/>
      <dgm:t>
        <a:bodyPr/>
        <a:lstStyle/>
        <a:p>
          <a:r>
            <a:rPr lang="en-IN" dirty="0"/>
            <a:t>TO EXPORT FIRM </a:t>
          </a:r>
        </a:p>
      </dgm:t>
    </dgm:pt>
    <dgm:pt modelId="{93B09473-48CC-4F37-BBD9-48057C7750AF}" type="parTrans" cxnId="{A28FF51E-AB61-4B0F-BD1A-601E727A2302}">
      <dgm:prSet/>
      <dgm:spPr/>
      <dgm:t>
        <a:bodyPr/>
        <a:lstStyle/>
        <a:p>
          <a:endParaRPr lang="en-IN"/>
        </a:p>
      </dgm:t>
    </dgm:pt>
    <dgm:pt modelId="{7FD5DCAF-1532-4F22-AAA8-49D1595C3ECA}" type="sibTrans" cxnId="{A28FF51E-AB61-4B0F-BD1A-601E727A2302}">
      <dgm:prSet/>
      <dgm:spPr/>
      <dgm:t>
        <a:bodyPr/>
        <a:lstStyle/>
        <a:p>
          <a:endParaRPr lang="en-IN"/>
        </a:p>
      </dgm:t>
    </dgm:pt>
    <dgm:pt modelId="{1D831F04-EB2E-4181-A7D5-1EEE8F1F400F}" type="pres">
      <dgm:prSet presAssocID="{3E3B8016-2521-459A-B590-E6F0B5F29D4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004E6CD-167E-47FF-954D-492AC3B3F2EF}" type="pres">
      <dgm:prSet presAssocID="{3E3B8016-2521-459A-B590-E6F0B5F29D45}" presName="hierFlow" presStyleCnt="0"/>
      <dgm:spPr/>
    </dgm:pt>
    <dgm:pt modelId="{93DB04E7-A349-4AB7-BFBE-A289FAD6A9DD}" type="pres">
      <dgm:prSet presAssocID="{3E3B8016-2521-459A-B590-E6F0B5F29D4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6DCE84F-7039-4B21-80F8-C344C8B3E1DC}" type="pres">
      <dgm:prSet presAssocID="{0D85E3DB-D77C-44A9-9194-687C0D0F247F}" presName="Name14" presStyleCnt="0"/>
      <dgm:spPr/>
    </dgm:pt>
    <dgm:pt modelId="{E66DD05E-9B17-44DB-9B22-D6EC04FCD573}" type="pres">
      <dgm:prSet presAssocID="{0D85E3DB-D77C-44A9-9194-687C0D0F247F}" presName="level1Shape" presStyleLbl="node0" presStyleIdx="0" presStyleCnt="1" custScaleX="205795">
        <dgm:presLayoutVars>
          <dgm:chPref val="3"/>
        </dgm:presLayoutVars>
      </dgm:prSet>
      <dgm:spPr/>
    </dgm:pt>
    <dgm:pt modelId="{B585C5A2-C98D-406C-9396-38A530642521}" type="pres">
      <dgm:prSet presAssocID="{0D85E3DB-D77C-44A9-9194-687C0D0F247F}" presName="hierChild2" presStyleCnt="0"/>
      <dgm:spPr/>
    </dgm:pt>
    <dgm:pt modelId="{C7278A42-132D-4138-9F2E-BF3FC894C75B}" type="pres">
      <dgm:prSet presAssocID="{93D4843E-CDC9-4984-8A81-CA07E11D2372}" presName="Name19" presStyleLbl="parChTrans1D2" presStyleIdx="0" presStyleCnt="2"/>
      <dgm:spPr/>
    </dgm:pt>
    <dgm:pt modelId="{08C81D9F-7836-4CDB-8BA7-829A5385584C}" type="pres">
      <dgm:prSet presAssocID="{F2FD0D0E-7CBB-4397-B83D-71AB14CF2ECE}" presName="Name21" presStyleCnt="0"/>
      <dgm:spPr/>
    </dgm:pt>
    <dgm:pt modelId="{EAFFF830-6629-4279-B24E-611C1125E2B8}" type="pres">
      <dgm:prSet presAssocID="{F2FD0D0E-7CBB-4397-B83D-71AB14CF2ECE}" presName="level2Shape" presStyleLbl="node2" presStyleIdx="0" presStyleCnt="2"/>
      <dgm:spPr/>
    </dgm:pt>
    <dgm:pt modelId="{80824DEF-72E5-43CD-A532-6F0C1D8A83A6}" type="pres">
      <dgm:prSet presAssocID="{F2FD0D0E-7CBB-4397-B83D-71AB14CF2ECE}" presName="hierChild3" presStyleCnt="0"/>
      <dgm:spPr/>
    </dgm:pt>
    <dgm:pt modelId="{4A8E41AB-0C2B-4FA7-816A-1434BD2DCD5B}" type="pres">
      <dgm:prSet presAssocID="{93B09473-48CC-4F37-BBD9-48057C7750AF}" presName="Name19" presStyleLbl="parChTrans1D2" presStyleIdx="1" presStyleCnt="2"/>
      <dgm:spPr/>
    </dgm:pt>
    <dgm:pt modelId="{5FE5A863-2FAA-4156-B7D9-E25BDDEF5414}" type="pres">
      <dgm:prSet presAssocID="{96B39766-A7D6-404A-AD9A-15B10C509E55}" presName="Name21" presStyleCnt="0"/>
      <dgm:spPr/>
    </dgm:pt>
    <dgm:pt modelId="{0F6E6046-9209-41EB-8CE6-4F2695385DCF}" type="pres">
      <dgm:prSet presAssocID="{96B39766-A7D6-404A-AD9A-15B10C509E55}" presName="level2Shape" presStyleLbl="node2" presStyleIdx="1" presStyleCnt="2"/>
      <dgm:spPr/>
    </dgm:pt>
    <dgm:pt modelId="{9203279D-F0C3-4FEB-8CB2-5FE60F047839}" type="pres">
      <dgm:prSet presAssocID="{96B39766-A7D6-404A-AD9A-15B10C509E55}" presName="hierChild3" presStyleCnt="0"/>
      <dgm:spPr/>
    </dgm:pt>
    <dgm:pt modelId="{D9D67416-DC74-43E7-AD1B-3BF17704732B}" type="pres">
      <dgm:prSet presAssocID="{3E3B8016-2521-459A-B590-E6F0B5F29D45}" presName="bgShapesFlow" presStyleCnt="0"/>
      <dgm:spPr/>
    </dgm:pt>
  </dgm:ptLst>
  <dgm:cxnLst>
    <dgm:cxn modelId="{A28FF51E-AB61-4B0F-BD1A-601E727A2302}" srcId="{0D85E3DB-D77C-44A9-9194-687C0D0F247F}" destId="{96B39766-A7D6-404A-AD9A-15B10C509E55}" srcOrd="1" destOrd="0" parTransId="{93B09473-48CC-4F37-BBD9-48057C7750AF}" sibTransId="{7FD5DCAF-1532-4F22-AAA8-49D1595C3ECA}"/>
    <dgm:cxn modelId="{4A519E36-F92D-4333-8D5B-2E38D0EBEB68}" srcId="{0D85E3DB-D77C-44A9-9194-687C0D0F247F}" destId="{F2FD0D0E-7CBB-4397-B83D-71AB14CF2ECE}" srcOrd="0" destOrd="0" parTransId="{93D4843E-CDC9-4984-8A81-CA07E11D2372}" sibTransId="{5B07C16F-62F9-43E1-A180-7688C3C9D4F4}"/>
    <dgm:cxn modelId="{5905254A-2154-430E-A973-98995BDCAEEB}" type="presOf" srcId="{93B09473-48CC-4F37-BBD9-48057C7750AF}" destId="{4A8E41AB-0C2B-4FA7-816A-1434BD2DCD5B}" srcOrd="0" destOrd="0" presId="urn:microsoft.com/office/officeart/2005/8/layout/hierarchy6"/>
    <dgm:cxn modelId="{5EC82654-DA8B-4242-ACC8-10D8DB731711}" type="presOf" srcId="{93D4843E-CDC9-4984-8A81-CA07E11D2372}" destId="{C7278A42-132D-4138-9F2E-BF3FC894C75B}" srcOrd="0" destOrd="0" presId="urn:microsoft.com/office/officeart/2005/8/layout/hierarchy6"/>
    <dgm:cxn modelId="{E721B155-A501-42C5-9628-77D9A4C0393F}" type="presOf" srcId="{96B39766-A7D6-404A-AD9A-15B10C509E55}" destId="{0F6E6046-9209-41EB-8CE6-4F2695385DCF}" srcOrd="0" destOrd="0" presId="urn:microsoft.com/office/officeart/2005/8/layout/hierarchy6"/>
    <dgm:cxn modelId="{234152A1-120F-40E4-9E1E-D62BDD9F4C15}" type="presOf" srcId="{F2FD0D0E-7CBB-4397-B83D-71AB14CF2ECE}" destId="{EAFFF830-6629-4279-B24E-611C1125E2B8}" srcOrd="0" destOrd="0" presId="urn:microsoft.com/office/officeart/2005/8/layout/hierarchy6"/>
    <dgm:cxn modelId="{1252BCBA-8E38-40F1-954C-CACB59BD0484}" type="presOf" srcId="{0D85E3DB-D77C-44A9-9194-687C0D0F247F}" destId="{E66DD05E-9B17-44DB-9B22-D6EC04FCD573}" srcOrd="0" destOrd="0" presId="urn:microsoft.com/office/officeart/2005/8/layout/hierarchy6"/>
    <dgm:cxn modelId="{2EED15DB-4ABB-4BE5-9290-221458F6BCE4}" type="presOf" srcId="{3E3B8016-2521-459A-B590-E6F0B5F29D45}" destId="{1D831F04-EB2E-4181-A7D5-1EEE8F1F400F}" srcOrd="0" destOrd="0" presId="urn:microsoft.com/office/officeart/2005/8/layout/hierarchy6"/>
    <dgm:cxn modelId="{D5CF02E0-F169-4057-9CD3-B3A8703CEB21}" srcId="{3E3B8016-2521-459A-B590-E6F0B5F29D45}" destId="{0D85E3DB-D77C-44A9-9194-687C0D0F247F}" srcOrd="0" destOrd="0" parTransId="{6CF1D96F-0AEB-4492-922A-6AB044C02649}" sibTransId="{5AC47A33-E48F-4FF0-AE1C-E2F1BE95CCF4}"/>
    <dgm:cxn modelId="{FD696D55-61DF-49D4-B8FA-37022474A569}" type="presParOf" srcId="{1D831F04-EB2E-4181-A7D5-1EEE8F1F400F}" destId="{9004E6CD-167E-47FF-954D-492AC3B3F2EF}" srcOrd="0" destOrd="0" presId="urn:microsoft.com/office/officeart/2005/8/layout/hierarchy6"/>
    <dgm:cxn modelId="{FA9E8AC6-C233-480F-A413-FEA4AC18F763}" type="presParOf" srcId="{9004E6CD-167E-47FF-954D-492AC3B3F2EF}" destId="{93DB04E7-A349-4AB7-BFBE-A289FAD6A9DD}" srcOrd="0" destOrd="0" presId="urn:microsoft.com/office/officeart/2005/8/layout/hierarchy6"/>
    <dgm:cxn modelId="{66FA445A-2E3E-413C-8B0C-754E511E5D7A}" type="presParOf" srcId="{93DB04E7-A349-4AB7-BFBE-A289FAD6A9DD}" destId="{D6DCE84F-7039-4B21-80F8-C344C8B3E1DC}" srcOrd="0" destOrd="0" presId="urn:microsoft.com/office/officeart/2005/8/layout/hierarchy6"/>
    <dgm:cxn modelId="{3C385D06-5E04-4B1D-9A1A-5D66E752FBD5}" type="presParOf" srcId="{D6DCE84F-7039-4B21-80F8-C344C8B3E1DC}" destId="{E66DD05E-9B17-44DB-9B22-D6EC04FCD573}" srcOrd="0" destOrd="0" presId="urn:microsoft.com/office/officeart/2005/8/layout/hierarchy6"/>
    <dgm:cxn modelId="{C42BEE12-F83C-489E-81B9-EF25E8FA9DA2}" type="presParOf" srcId="{D6DCE84F-7039-4B21-80F8-C344C8B3E1DC}" destId="{B585C5A2-C98D-406C-9396-38A530642521}" srcOrd="1" destOrd="0" presId="urn:microsoft.com/office/officeart/2005/8/layout/hierarchy6"/>
    <dgm:cxn modelId="{0DD8FA46-5B5B-452E-8064-34877F685DCC}" type="presParOf" srcId="{B585C5A2-C98D-406C-9396-38A530642521}" destId="{C7278A42-132D-4138-9F2E-BF3FC894C75B}" srcOrd="0" destOrd="0" presId="urn:microsoft.com/office/officeart/2005/8/layout/hierarchy6"/>
    <dgm:cxn modelId="{378A7D1E-9CD2-4D37-9102-1192285C5771}" type="presParOf" srcId="{B585C5A2-C98D-406C-9396-38A530642521}" destId="{08C81D9F-7836-4CDB-8BA7-829A5385584C}" srcOrd="1" destOrd="0" presId="urn:microsoft.com/office/officeart/2005/8/layout/hierarchy6"/>
    <dgm:cxn modelId="{0282E337-C8EF-4631-8118-E7FD59729307}" type="presParOf" srcId="{08C81D9F-7836-4CDB-8BA7-829A5385584C}" destId="{EAFFF830-6629-4279-B24E-611C1125E2B8}" srcOrd="0" destOrd="0" presId="urn:microsoft.com/office/officeart/2005/8/layout/hierarchy6"/>
    <dgm:cxn modelId="{959928C7-E291-4A44-8928-30FC5AE0115E}" type="presParOf" srcId="{08C81D9F-7836-4CDB-8BA7-829A5385584C}" destId="{80824DEF-72E5-43CD-A532-6F0C1D8A83A6}" srcOrd="1" destOrd="0" presId="urn:microsoft.com/office/officeart/2005/8/layout/hierarchy6"/>
    <dgm:cxn modelId="{FF022AFC-0C54-4CA9-99B5-73ADD06FFE3F}" type="presParOf" srcId="{B585C5A2-C98D-406C-9396-38A530642521}" destId="{4A8E41AB-0C2B-4FA7-816A-1434BD2DCD5B}" srcOrd="2" destOrd="0" presId="urn:microsoft.com/office/officeart/2005/8/layout/hierarchy6"/>
    <dgm:cxn modelId="{73C7A526-1563-41EB-A31E-DE9AFF174ECB}" type="presParOf" srcId="{B585C5A2-C98D-406C-9396-38A530642521}" destId="{5FE5A863-2FAA-4156-B7D9-E25BDDEF5414}" srcOrd="3" destOrd="0" presId="urn:microsoft.com/office/officeart/2005/8/layout/hierarchy6"/>
    <dgm:cxn modelId="{B6100BF3-0731-437A-8495-DAD19D69595D}" type="presParOf" srcId="{5FE5A863-2FAA-4156-B7D9-E25BDDEF5414}" destId="{0F6E6046-9209-41EB-8CE6-4F2695385DCF}" srcOrd="0" destOrd="0" presId="urn:microsoft.com/office/officeart/2005/8/layout/hierarchy6"/>
    <dgm:cxn modelId="{39EB3D6B-C6CC-43B5-B609-917634502080}" type="presParOf" srcId="{5FE5A863-2FAA-4156-B7D9-E25BDDEF5414}" destId="{9203279D-F0C3-4FEB-8CB2-5FE60F047839}" srcOrd="1" destOrd="0" presId="urn:microsoft.com/office/officeart/2005/8/layout/hierarchy6"/>
    <dgm:cxn modelId="{971D572F-FEB0-4984-B057-02AA34B8E445}" type="presParOf" srcId="{1D831F04-EB2E-4181-A7D5-1EEE8F1F400F}" destId="{D9D67416-DC74-43E7-AD1B-3BF17704732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DD05E-9B17-44DB-9B22-D6EC04FCD573}">
      <dsp:nvSpPr>
        <dsp:cNvPr id="0" name=""/>
        <dsp:cNvSpPr/>
      </dsp:nvSpPr>
      <dsp:spPr>
        <a:xfrm>
          <a:off x="580565" y="1058"/>
          <a:ext cx="6966868" cy="22568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4900" kern="1200" dirty="0"/>
            <a:t>IMPORTANCE OF EXPORT </a:t>
          </a:r>
        </a:p>
      </dsp:txBody>
      <dsp:txXfrm>
        <a:off x="646667" y="67160"/>
        <a:ext cx="6834664" cy="2124691"/>
      </dsp:txXfrm>
    </dsp:sp>
    <dsp:sp modelId="{C7278A42-132D-4138-9F2E-BF3FC894C75B}">
      <dsp:nvSpPr>
        <dsp:cNvPr id="0" name=""/>
        <dsp:cNvSpPr/>
      </dsp:nvSpPr>
      <dsp:spPr>
        <a:xfrm>
          <a:off x="1863526" y="2257954"/>
          <a:ext cx="2200473" cy="902758"/>
        </a:xfrm>
        <a:custGeom>
          <a:avLst/>
          <a:gdLst/>
          <a:ahLst/>
          <a:cxnLst/>
          <a:rect l="0" t="0" r="0" b="0"/>
          <a:pathLst>
            <a:path>
              <a:moveTo>
                <a:pt x="2200473" y="0"/>
              </a:moveTo>
              <a:lnTo>
                <a:pt x="2200473" y="451379"/>
              </a:lnTo>
              <a:lnTo>
                <a:pt x="0" y="451379"/>
              </a:lnTo>
              <a:lnTo>
                <a:pt x="0" y="90275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FFF830-6629-4279-B24E-611C1125E2B8}">
      <dsp:nvSpPr>
        <dsp:cNvPr id="0" name=""/>
        <dsp:cNvSpPr/>
      </dsp:nvSpPr>
      <dsp:spPr>
        <a:xfrm>
          <a:off x="170854" y="3160712"/>
          <a:ext cx="3385343" cy="22568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4900" kern="1200" dirty="0"/>
            <a:t>TO NATION </a:t>
          </a:r>
        </a:p>
      </dsp:txBody>
      <dsp:txXfrm>
        <a:off x="236956" y="3226814"/>
        <a:ext cx="3253139" cy="2124691"/>
      </dsp:txXfrm>
    </dsp:sp>
    <dsp:sp modelId="{4A8E41AB-0C2B-4FA7-816A-1434BD2DCD5B}">
      <dsp:nvSpPr>
        <dsp:cNvPr id="0" name=""/>
        <dsp:cNvSpPr/>
      </dsp:nvSpPr>
      <dsp:spPr>
        <a:xfrm>
          <a:off x="4064000" y="2257954"/>
          <a:ext cx="2200473" cy="9027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1379"/>
              </a:lnTo>
              <a:lnTo>
                <a:pt x="2200473" y="451379"/>
              </a:lnTo>
              <a:lnTo>
                <a:pt x="2200473" y="90275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6E6046-9209-41EB-8CE6-4F2695385DCF}">
      <dsp:nvSpPr>
        <dsp:cNvPr id="0" name=""/>
        <dsp:cNvSpPr/>
      </dsp:nvSpPr>
      <dsp:spPr>
        <a:xfrm>
          <a:off x="4571801" y="3160712"/>
          <a:ext cx="3385343" cy="22568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4900" kern="1200" dirty="0"/>
            <a:t>TO EXPORT FIRM </a:t>
          </a:r>
        </a:p>
      </dsp:txBody>
      <dsp:txXfrm>
        <a:off x="4637903" y="3226814"/>
        <a:ext cx="3253139" cy="2124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5201-D7F0-4F3C-ABAF-92770630C167}" type="datetimeFigureOut">
              <a:rPr lang="en-IN" smtClean="0"/>
              <a:t>02-08-2020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69D8C-627F-4DE7-8556-CD224DEDBE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8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7226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0120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9184DA70-C731-4C70-880D-CCD4705E623C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9405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5552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4890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19124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74659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4745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52268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287371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84325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24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74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5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25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7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54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576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051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D6E202-B606-4609-B914-27C9371A1F6D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9893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  <p:sldLayoutId id="2147483800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86" y="1817914"/>
            <a:ext cx="11495314" cy="805544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 IMPORTANCE OF EXPORT MARKETING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6009F5-DE05-429A-BAA7-C67EC6AA1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18657" y="5464628"/>
            <a:ext cx="7197726" cy="468086"/>
          </a:xfrm>
        </p:spPr>
        <p:txBody>
          <a:bodyPr>
            <a:noAutofit/>
          </a:bodyPr>
          <a:lstStyle/>
          <a:p>
            <a:pPr algn="ctr"/>
            <a:r>
              <a:rPr lang="en-IN" sz="2800" dirty="0"/>
              <a:t>     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151201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7B03F2A6-9C6F-4437-B914-AF4096F12B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4431237"/>
              </p:ext>
            </p:extLst>
          </p:nvPr>
        </p:nvGraphicFramePr>
        <p:xfrm>
          <a:off x="2032000" y="86118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1460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F8CE8-3D61-4439-88BD-AF7397B10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525" y="454244"/>
            <a:ext cx="10058400" cy="1450757"/>
          </a:xfrm>
        </p:spPr>
        <p:txBody>
          <a:bodyPr>
            <a:normAutofit/>
          </a:bodyPr>
          <a:lstStyle/>
          <a:p>
            <a:r>
              <a:rPr lang="en-IN" dirty="0">
                <a:latin typeface="Arial Black" panose="020B0A04020102020204" pitchFamily="34" charset="0"/>
              </a:rPr>
              <a:t>IMPORTANCE OF EXPORT TO NATION 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8EC960F-0755-4404-A155-2E256DE5A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180" y="2062976"/>
            <a:ext cx="7928518" cy="212609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IN" sz="2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IN" sz="2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IN" sz="2800" b="1" dirty="0">
                <a:latin typeface="Arial Black" panose="020B0A04020102020204" pitchFamily="34" charset="0"/>
              </a:rPr>
              <a:t>1. </a:t>
            </a:r>
            <a:r>
              <a:rPr lang="en-IN" sz="28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Earning foreign exchange </a:t>
            </a:r>
            <a:endParaRPr lang="en-IN" sz="2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IN" sz="2800" b="1" dirty="0">
                <a:latin typeface="Arial Black" panose="020B0A04020102020204" pitchFamily="34" charset="0"/>
              </a:rPr>
              <a:t>2. International Relations  </a:t>
            </a:r>
          </a:p>
          <a:p>
            <a:pPr marL="0" indent="0">
              <a:buNone/>
            </a:pPr>
            <a:r>
              <a:rPr lang="en-IN" sz="2800" b="1" dirty="0">
                <a:latin typeface="Arial Black" panose="020B0A04020102020204" pitchFamily="34" charset="0"/>
              </a:rPr>
              <a:t>3. </a:t>
            </a:r>
            <a:r>
              <a:rPr lang="en-IN" sz="28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Balance of payment </a:t>
            </a:r>
            <a:endParaRPr lang="en-IN" sz="2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IN" sz="2800" b="1" dirty="0">
                <a:latin typeface="Arial Black" panose="020B0A04020102020204" pitchFamily="34" charset="0"/>
              </a:rPr>
              <a:t>4. </a:t>
            </a:r>
            <a:r>
              <a:rPr lang="en-IN" sz="28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Reputation in the world </a:t>
            </a:r>
            <a:endParaRPr lang="en-IN" sz="2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IN" sz="2800" b="1" dirty="0">
                <a:latin typeface="Arial Black" panose="020B0A04020102020204" pitchFamily="34" charset="0"/>
              </a:rPr>
              <a:t>5. </a:t>
            </a:r>
            <a:r>
              <a:rPr lang="en-IN" sz="28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Employment Opportunities </a:t>
            </a:r>
            <a:r>
              <a:rPr lang="en-IN" sz="2800" b="1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6B326A-DD2C-4261-AD47-FCB93580761D}"/>
              </a:ext>
            </a:extLst>
          </p:cNvPr>
          <p:cNvSpPr txBox="1"/>
          <p:nvPr/>
        </p:nvSpPr>
        <p:spPr>
          <a:xfrm rot="10800000" flipH="1">
            <a:off x="3506344" y="2988743"/>
            <a:ext cx="481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1026" name="Picture 2" descr="Regional zones in power exchange in India. | Download Scientific ...">
            <a:extLst>
              <a:ext uri="{FF2B5EF4-FFF2-40B4-BE49-F238E27FC236}">
                <a16:creationId xmlns:a16="http://schemas.microsoft.com/office/drawing/2014/main" id="{C8C85083-0B97-4728-999E-FC4426381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1698" y="3280189"/>
            <a:ext cx="2709746" cy="300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3499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F8CE8-3D61-4439-88BD-AF7397B10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525" y="454244"/>
            <a:ext cx="10058400" cy="1450757"/>
          </a:xfrm>
        </p:spPr>
        <p:txBody>
          <a:bodyPr>
            <a:normAutofit/>
          </a:bodyPr>
          <a:lstStyle/>
          <a:p>
            <a:r>
              <a:rPr lang="en-IN" dirty="0">
                <a:latin typeface="Arial Black" panose="020B0A04020102020204" pitchFamily="34" charset="0"/>
              </a:rPr>
              <a:t>IMPORTANCE OF EXPORT TO NATION 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8EC960F-0755-4404-A155-2E256DE5A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180" y="2085278"/>
            <a:ext cx="7527074" cy="392522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IN" sz="2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IN" sz="2800" b="1" dirty="0">
                <a:latin typeface="Arial Black" panose="020B0A04020102020204" pitchFamily="34" charset="0"/>
              </a:rPr>
              <a:t>6. </a:t>
            </a:r>
            <a:r>
              <a:rPr lang="en-IN" sz="28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Promoting economic development </a:t>
            </a:r>
            <a:endParaRPr lang="en-IN" sz="2800" b="1" dirty="0">
              <a:solidFill>
                <a:srgbClr val="0033CC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IN" sz="2800" b="1" dirty="0">
                <a:latin typeface="Arial Black" panose="020B0A04020102020204" pitchFamily="34" charset="0"/>
              </a:rPr>
              <a:t>7. </a:t>
            </a:r>
            <a:r>
              <a:rPr lang="en-IN" sz="28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Optimum Utilization of Resources </a:t>
            </a:r>
            <a:endParaRPr lang="en-IN" sz="2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IN" sz="2800" b="1" dirty="0">
                <a:latin typeface="Arial Black" panose="020B0A04020102020204" pitchFamily="34" charset="0"/>
              </a:rPr>
              <a:t>8. Spread Effect  </a:t>
            </a:r>
          </a:p>
          <a:p>
            <a:pPr marL="0" indent="0">
              <a:buNone/>
            </a:pPr>
            <a:r>
              <a:rPr lang="en-IN" sz="2800" b="1" dirty="0">
                <a:latin typeface="Arial Black" panose="020B0A04020102020204" pitchFamily="34" charset="0"/>
              </a:rPr>
              <a:t>9. Higher Standard of living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6B326A-DD2C-4261-AD47-FCB93580761D}"/>
              </a:ext>
            </a:extLst>
          </p:cNvPr>
          <p:cNvSpPr txBox="1"/>
          <p:nvPr/>
        </p:nvSpPr>
        <p:spPr>
          <a:xfrm rot="10800000" flipH="1">
            <a:off x="3506344" y="2988743"/>
            <a:ext cx="481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1026" name="Picture 2" descr="Regional zones in power exchange in India. | Download Scientific ...">
            <a:extLst>
              <a:ext uri="{FF2B5EF4-FFF2-40B4-BE49-F238E27FC236}">
                <a16:creationId xmlns:a16="http://schemas.microsoft.com/office/drawing/2014/main" id="{C8C85083-0B97-4728-999E-FC4426381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1698" y="3280189"/>
            <a:ext cx="2709746" cy="300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455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F8CE8-3D61-4439-88BD-AF7397B10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525" y="454244"/>
            <a:ext cx="10058400" cy="1450757"/>
          </a:xfrm>
        </p:spPr>
        <p:txBody>
          <a:bodyPr>
            <a:normAutofit/>
          </a:bodyPr>
          <a:lstStyle/>
          <a:p>
            <a:r>
              <a:rPr lang="en-IN" dirty="0">
                <a:latin typeface="Arial Black" panose="020B0A04020102020204" pitchFamily="34" charset="0"/>
              </a:rPr>
              <a:t>IMPORTANCE OF EXPORT TO exporting firm 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8EC960F-0755-4404-A155-2E256DE5A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180" y="2085280"/>
            <a:ext cx="7527074" cy="2103794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endParaRPr lang="en-IN" sz="2800" b="1" dirty="0">
              <a:latin typeface="Arial Black" panose="020B0A04020102020204" pitchFamily="34" charset="0"/>
            </a:endParaRPr>
          </a:p>
          <a:p>
            <a:pPr marL="514350" indent="-514350">
              <a:buAutoNum type="arabicPeriod"/>
            </a:pPr>
            <a:endParaRPr lang="en-IN" sz="2800" b="1" dirty="0">
              <a:latin typeface="Arial Black" panose="020B0A04020102020204" pitchFamily="34" charset="0"/>
            </a:endParaRPr>
          </a:p>
          <a:p>
            <a:pPr marL="514350" indent="-514350">
              <a:buAutoNum type="arabicPeriod"/>
            </a:pPr>
            <a:endParaRPr lang="en-IN" sz="2800" b="1" dirty="0">
              <a:latin typeface="Arial Black" panose="020B0A04020102020204" pitchFamily="34" charset="0"/>
            </a:endParaRPr>
          </a:p>
          <a:p>
            <a:pPr marL="514350" indent="-514350">
              <a:buAutoNum type="arabicPeriod"/>
            </a:pPr>
            <a:r>
              <a:rPr lang="en-IN" sz="2800" b="1" dirty="0">
                <a:latin typeface="Arial Black" panose="020B0A04020102020204" pitchFamily="34" charset="0"/>
              </a:rPr>
              <a:t>Reputation </a:t>
            </a:r>
          </a:p>
          <a:p>
            <a:pPr marL="514350" indent="-514350">
              <a:buAutoNum type="arabicPeriod"/>
            </a:pPr>
            <a:r>
              <a:rPr lang="en-IN" sz="2800" b="1" dirty="0">
                <a:latin typeface="Arial Black" panose="020B0A04020102020204" pitchFamily="34" charset="0"/>
              </a:rPr>
              <a:t>Optimum Production </a:t>
            </a:r>
          </a:p>
          <a:p>
            <a:pPr marL="514350" indent="-514350">
              <a:buAutoNum type="arabicPeriod"/>
            </a:pPr>
            <a:r>
              <a:rPr lang="en-IN" sz="2800" b="1" dirty="0">
                <a:latin typeface="Arial Black" panose="020B0A04020102020204" pitchFamily="34" charset="0"/>
              </a:rPr>
              <a:t>Spreading of Risk </a:t>
            </a:r>
          </a:p>
          <a:p>
            <a:pPr marL="514350" indent="-514350">
              <a:buAutoNum type="arabicPeriod"/>
            </a:pPr>
            <a:r>
              <a:rPr lang="en-IN" sz="2800" b="1" dirty="0">
                <a:latin typeface="Arial Black" panose="020B0A04020102020204" pitchFamily="34" charset="0"/>
              </a:rPr>
              <a:t>Liberal Import </a:t>
            </a:r>
          </a:p>
          <a:p>
            <a:pPr marL="514350" indent="-514350">
              <a:buAutoNum type="arabicPeriod"/>
            </a:pPr>
            <a:r>
              <a:rPr lang="en-IN" sz="2800" b="1" dirty="0">
                <a:latin typeface="Arial Black" panose="020B0A04020102020204" pitchFamily="34" charset="0"/>
              </a:rPr>
              <a:t>Export Obligation </a:t>
            </a:r>
          </a:p>
          <a:p>
            <a:pPr marL="514350" indent="-514350">
              <a:buAutoNum type="arabicPeriod"/>
            </a:pPr>
            <a:endParaRPr lang="en-IN" sz="2800" b="1" dirty="0">
              <a:latin typeface="Arial Black" panose="020B0A04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6B326A-DD2C-4261-AD47-FCB93580761D}"/>
              </a:ext>
            </a:extLst>
          </p:cNvPr>
          <p:cNvSpPr txBox="1"/>
          <p:nvPr/>
        </p:nvSpPr>
        <p:spPr>
          <a:xfrm rot="10800000" flipH="1">
            <a:off x="3506344" y="2988743"/>
            <a:ext cx="481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2050" name="Picture 2" descr="Import Export Company Logos Vector Images (over 100)">
            <a:extLst>
              <a:ext uri="{FF2B5EF4-FFF2-40B4-BE49-F238E27FC236}">
                <a16:creationId xmlns:a16="http://schemas.microsoft.com/office/drawing/2014/main" id="{DB261C2F-4344-441F-84E5-697FF761F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913" y="2333625"/>
            <a:ext cx="2889504" cy="323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866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F8CE8-3D61-4439-88BD-AF7397B10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525" y="454244"/>
            <a:ext cx="10058400" cy="1450757"/>
          </a:xfrm>
        </p:spPr>
        <p:txBody>
          <a:bodyPr>
            <a:normAutofit/>
          </a:bodyPr>
          <a:lstStyle/>
          <a:p>
            <a:r>
              <a:rPr lang="en-IN" dirty="0">
                <a:latin typeface="Arial Black" panose="020B0A04020102020204" pitchFamily="34" charset="0"/>
              </a:rPr>
              <a:t>IMPORTANCE OF EXPORT TO exporting firm 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8EC960F-0755-4404-A155-2E256DE5A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179" y="2133600"/>
            <a:ext cx="8995849" cy="2055474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endParaRPr lang="en-IN" sz="2800" b="1" dirty="0">
              <a:latin typeface="Arial Black" panose="020B0A04020102020204" pitchFamily="34" charset="0"/>
            </a:endParaRPr>
          </a:p>
          <a:p>
            <a:pPr marL="514350" indent="-514350">
              <a:buAutoNum type="arabicPeriod"/>
            </a:pPr>
            <a:endParaRPr lang="en-IN" sz="2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IN" sz="2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IN" sz="2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IN" sz="2800" b="1" dirty="0">
                <a:latin typeface="Arial Black" panose="020B0A04020102020204" pitchFamily="34" charset="0"/>
              </a:rPr>
              <a:t>6. </a:t>
            </a:r>
            <a:r>
              <a:rPr lang="en-IN" sz="28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Financial and non-Financial benefits </a:t>
            </a:r>
            <a:r>
              <a:rPr lang="en-IN" sz="2800" b="1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en-IN" sz="2800" b="1" dirty="0">
                <a:latin typeface="Arial Black" panose="020B0A04020102020204" pitchFamily="34" charset="0"/>
              </a:rPr>
              <a:t>7. </a:t>
            </a:r>
            <a:r>
              <a:rPr lang="en-IN" sz="28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Higher profits </a:t>
            </a:r>
            <a:endParaRPr lang="en-IN" sz="2800" b="1" dirty="0"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2800" b="1" dirty="0">
                <a:latin typeface="Arial Black" panose="020B0A04020102020204" pitchFamily="34" charset="0"/>
              </a:rPr>
              <a:t>8. </a:t>
            </a:r>
            <a:r>
              <a:rPr lang="en-IN" sz="28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Improvement in product standards</a:t>
            </a:r>
            <a:endParaRPr lang="en-IN" sz="2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IN" sz="2800" b="1" dirty="0">
                <a:latin typeface="Arial Black" panose="020B0A04020102020204" pitchFamily="34" charset="0"/>
              </a:rPr>
              <a:t>9.</a:t>
            </a:r>
            <a:r>
              <a:rPr lang="en-IN" sz="28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Improvement in organizational      	efficiency </a:t>
            </a:r>
            <a:endParaRPr lang="en-IN" sz="2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IN" sz="2800" b="1" dirty="0">
                <a:latin typeface="Arial Black" panose="020B0A04020102020204" pitchFamily="34" charset="0"/>
              </a:rPr>
              <a:t>  </a:t>
            </a:r>
          </a:p>
          <a:p>
            <a:pPr marL="514350" indent="-514350">
              <a:buAutoNum type="arabicPeriod"/>
            </a:pPr>
            <a:endParaRPr lang="en-IN" sz="2800" b="1" dirty="0">
              <a:latin typeface="Arial Black" panose="020B0A04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6B326A-DD2C-4261-AD47-FCB93580761D}"/>
              </a:ext>
            </a:extLst>
          </p:cNvPr>
          <p:cNvSpPr txBox="1"/>
          <p:nvPr/>
        </p:nvSpPr>
        <p:spPr>
          <a:xfrm rot="10800000" flipH="1">
            <a:off x="3506344" y="2988743"/>
            <a:ext cx="481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2050" name="Picture 2" descr="Import Export Company Logos Vector Images (over 100)">
            <a:extLst>
              <a:ext uri="{FF2B5EF4-FFF2-40B4-BE49-F238E27FC236}">
                <a16:creationId xmlns:a16="http://schemas.microsoft.com/office/drawing/2014/main" id="{DB261C2F-4344-441F-84E5-697FF761F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85" y="2895600"/>
            <a:ext cx="1710772" cy="163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989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4 More Powerful Ways to Say &quot;Thank You&quot; | Inc.com">
            <a:extLst>
              <a:ext uri="{FF2B5EF4-FFF2-40B4-BE49-F238E27FC236}">
                <a16:creationId xmlns:a16="http://schemas.microsoft.com/office/drawing/2014/main" id="{81C03CCF-5096-4D48-983F-561C2257E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971"/>
            <a:ext cx="12191999" cy="6760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64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114</TotalTime>
  <Words>121</Words>
  <Application>Microsoft Office PowerPoint</Application>
  <PresentationFormat>Widescreen</PresentationFormat>
  <Paragraphs>48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Celestial</vt:lpstr>
      <vt:lpstr> IMPORTANCE OF EXPORT MARKETING </vt:lpstr>
      <vt:lpstr>PowerPoint Presentation</vt:lpstr>
      <vt:lpstr>IMPORTANCE OF EXPORT TO NATION  </vt:lpstr>
      <vt:lpstr>IMPORTANCE OF EXPORT TO NATION  </vt:lpstr>
      <vt:lpstr>IMPORTANCE OF EXPORT TO exporting firm  </vt:lpstr>
      <vt:lpstr>IMPORTANCE OF EXPORT TO exporting firm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MARKETING</dc:title>
  <dc:creator>Sumita Shankar</dc:creator>
  <cp:lastModifiedBy>Sumita Shankar</cp:lastModifiedBy>
  <cp:revision>12</cp:revision>
  <dcterms:created xsi:type="dcterms:W3CDTF">2020-07-21T06:59:49Z</dcterms:created>
  <dcterms:modified xsi:type="dcterms:W3CDTF">2020-08-02T16:31:51Z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